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95" r:id="rId2"/>
    <p:sldId id="555" r:id="rId3"/>
    <p:sldId id="608" r:id="rId4"/>
    <p:sldId id="524" r:id="rId5"/>
    <p:sldId id="556" r:id="rId6"/>
    <p:sldId id="609" r:id="rId7"/>
    <p:sldId id="610" r:id="rId8"/>
    <p:sldId id="611" r:id="rId9"/>
    <p:sldId id="612" r:id="rId10"/>
    <p:sldId id="557" r:id="rId11"/>
    <p:sldId id="613" r:id="rId12"/>
    <p:sldId id="614" r:id="rId13"/>
    <p:sldId id="615" r:id="rId14"/>
    <p:sldId id="616" r:id="rId15"/>
    <p:sldId id="622" r:id="rId16"/>
    <p:sldId id="617" r:id="rId17"/>
    <p:sldId id="619" r:id="rId18"/>
    <p:sldId id="620" r:id="rId19"/>
    <p:sldId id="621" r:id="rId20"/>
    <p:sldId id="618" r:id="rId21"/>
    <p:sldId id="623" r:id="rId22"/>
    <p:sldId id="565" r:id="rId23"/>
    <p:sldId id="624" r:id="rId24"/>
    <p:sldId id="483" r:id="rId25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4">
          <p15:clr>
            <a:srgbClr val="A4A3A4"/>
          </p15:clr>
        </p15:guide>
        <p15:guide id="2" pos="39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47"/>
    <a:srgbClr val="FFFFFF"/>
    <a:srgbClr val="296348"/>
    <a:srgbClr val="2D6B48"/>
    <a:srgbClr val="004780"/>
    <a:srgbClr val="A02424"/>
    <a:srgbClr val="338EFF"/>
    <a:srgbClr val="338FFF"/>
    <a:srgbClr val="3399F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8" autoAdjust="0"/>
    <p:restoredTop sz="94243" autoAdjust="0"/>
  </p:normalViewPr>
  <p:slideViewPr>
    <p:cSldViewPr snapToGrid="0" showGuides="1">
      <p:cViewPr>
        <p:scale>
          <a:sx n="75" d="100"/>
          <a:sy n="75" d="100"/>
        </p:scale>
        <p:origin x="346" y="187"/>
      </p:cViewPr>
      <p:guideLst>
        <p:guide orient="horz" pos="2014"/>
        <p:guide pos="3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33F5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普通存储</c:v>
                </c:pt>
                <c:pt idx="1">
                  <c:v>压缩存储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195075</c:v>
                </c:pt>
                <c:pt idx="1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9A-429C-ACDC-6D55DB89CE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3393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普通存储</c:v>
                </c:pt>
                <c:pt idx="1">
                  <c:v>压缩存储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9A-429C-ACDC-6D55DB89CE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E17B7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普通存储</c:v>
                </c:pt>
                <c:pt idx="1">
                  <c:v>压缩存储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9A-429C-ACDC-6D55DB89C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7997216"/>
        <c:axId val="1058000168"/>
      </c:barChart>
      <c:catAx>
        <c:axId val="105799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058000168"/>
        <c:crosses val="autoZero"/>
        <c:auto val="1"/>
        <c:lblAlgn val="ctr"/>
        <c:lblOffset val="100"/>
        <c:noMultiLvlLbl val="0"/>
      </c:catAx>
      <c:valAx>
        <c:axId val="105800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05799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33F5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普通存储</c:v>
                </c:pt>
                <c:pt idx="1">
                  <c:v>压缩存储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30000</c:v>
                </c:pt>
                <c:pt idx="1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9-4299-B37B-966CFF0477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7997216"/>
        <c:axId val="1058000168"/>
      </c:barChart>
      <c:catAx>
        <c:axId val="105799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058000168"/>
        <c:crosses val="autoZero"/>
        <c:auto val="1"/>
        <c:lblAlgn val="ctr"/>
        <c:lblOffset val="100"/>
        <c:noMultiLvlLbl val="0"/>
      </c:catAx>
      <c:valAx>
        <c:axId val="105800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05799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2021/6/6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</a:t>
            </a:r>
            <a:r>
              <a:rPr lang="zh-CN" altLang="en-US" dirty="0"/>
              <a:t>老师同学们上午好，今天由我和向伟铭为大家汇报，汇报题目是：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基于遗传算法的图像重生成。是一个比较有意思的案例，我们也挖掘了一些可以改进的点。</a:t>
            </a: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52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96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3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28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844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614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267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31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60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18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37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52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第一部分：由我为大家介绍一下</a:t>
            </a:r>
            <a:r>
              <a:rPr lang="en-US" altLang="zh-CN" dirty="0"/>
              <a:t>GA</a:t>
            </a:r>
            <a:r>
              <a:rPr lang="zh-CN" altLang="en-US" dirty="0"/>
              <a:t>，其实老师讲的非常好了，我简单带大家回忆一下。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077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724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339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32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23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00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感谢聆听。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准备还多有不足，还请老师多多批评指正。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76101-65CF-4AD2-9878-C0908FD0B4F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50" b="0" i="0" dirty="0">
                <a:solidFill>
                  <a:srgbClr val="121212"/>
                </a:solidFill>
                <a:effectLst/>
                <a:latin typeface="-apple-system"/>
              </a:rPr>
              <a:t>遗传算法（</a:t>
            </a:r>
            <a:r>
              <a:rPr lang="en-US" altLang="zh-CN" sz="1050" b="0" i="0" dirty="0">
                <a:solidFill>
                  <a:srgbClr val="121212"/>
                </a:solidFill>
                <a:effectLst/>
                <a:latin typeface="-apple-system"/>
              </a:rPr>
              <a:t>Genetic Algorithm, GA</a:t>
            </a:r>
            <a:r>
              <a:rPr lang="zh-CN" altLang="en-US" sz="1050" b="0" i="0" dirty="0">
                <a:solidFill>
                  <a:srgbClr val="121212"/>
                </a:solidFill>
                <a:effectLst/>
                <a:latin typeface="-apple-system"/>
              </a:rPr>
              <a:t>）来源于进化论和群体遗传学，由美国的 </a:t>
            </a:r>
            <a:r>
              <a:rPr lang="en-US" altLang="zh-CN" sz="1050" b="0" i="0" dirty="0">
                <a:solidFill>
                  <a:srgbClr val="121212"/>
                </a:solidFill>
                <a:effectLst/>
                <a:latin typeface="-apple-system"/>
              </a:rPr>
              <a:t>Holland </a:t>
            </a:r>
            <a:r>
              <a:rPr lang="zh-CN" altLang="en-US" sz="1050" b="0" i="0" dirty="0">
                <a:solidFill>
                  <a:srgbClr val="121212"/>
                </a:solidFill>
                <a:effectLst/>
                <a:latin typeface="-apple-system"/>
              </a:rPr>
              <a:t>教授于 </a:t>
            </a:r>
            <a:r>
              <a:rPr lang="en-US" altLang="zh-CN" sz="1050" b="0" i="0" dirty="0">
                <a:solidFill>
                  <a:srgbClr val="121212"/>
                </a:solidFill>
                <a:effectLst/>
                <a:latin typeface="-apple-system"/>
              </a:rPr>
              <a:t>1975 </a:t>
            </a:r>
            <a:r>
              <a:rPr lang="zh-CN" altLang="en-US" sz="1050" b="0" i="0" dirty="0">
                <a:solidFill>
                  <a:srgbClr val="121212"/>
                </a:solidFill>
                <a:effectLst/>
                <a:latin typeface="-apple-system"/>
              </a:rPr>
              <a:t>年在他的专著</a:t>
            </a:r>
            <a:r>
              <a:rPr lang="en-US" altLang="zh-CN" sz="1050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sz="1050" b="0" i="0" dirty="0">
                <a:solidFill>
                  <a:srgbClr val="121212"/>
                </a:solidFill>
                <a:effectLst/>
                <a:latin typeface="-apple-system"/>
              </a:rPr>
              <a:t>自然界和人工系统的适应性</a:t>
            </a:r>
            <a:r>
              <a:rPr lang="en-US" altLang="zh-CN" sz="1050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sz="1050" b="0" i="0" dirty="0">
                <a:solidFill>
                  <a:srgbClr val="121212"/>
                </a:solidFill>
                <a:effectLst/>
                <a:latin typeface="-apple-system"/>
              </a:rPr>
              <a:t>中首先提出。这个算法自提出以来，已运用到许多场合之中。遗传算法易学易用，且能解决许多</a:t>
            </a:r>
            <a:r>
              <a:rPr lang="en-US" altLang="zh-CN" sz="1050" b="0" i="0" dirty="0">
                <a:solidFill>
                  <a:srgbClr val="121212"/>
                </a:solidFill>
                <a:effectLst/>
                <a:latin typeface="-apple-system"/>
              </a:rPr>
              <a:t>NP-Hard</a:t>
            </a:r>
            <a:r>
              <a:rPr lang="zh-CN" altLang="en-US" sz="1050" b="0" i="0" dirty="0">
                <a:solidFill>
                  <a:srgbClr val="121212"/>
                </a:solidFill>
                <a:effectLst/>
                <a:latin typeface="-apple-system"/>
              </a:rPr>
              <a:t>问题。</a:t>
            </a:r>
            <a:endParaRPr lang="en-US" altLang="zh-CN" sz="105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sz="1050" b="0" i="0" dirty="0">
                <a:solidFill>
                  <a:srgbClr val="121212"/>
                </a:solidFill>
                <a:effectLst/>
                <a:latin typeface="-apple-system"/>
              </a:rPr>
              <a:t>这里应该致敬达尔文和孟德尔。</a:t>
            </a:r>
            <a:endParaRPr lang="zh-CN" altLang="en-US" sz="105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71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49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大家应该也猜到扇贝们身上发生什么事情了：它们的贝壳上都印着很像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Firefox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图标的图案。</a:t>
            </a:r>
            <a:endParaRPr lang="en-US" altLang="zh-CN" b="0" i="0" dirty="0">
              <a:solidFill>
                <a:srgbClr val="646464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可能有同学会说：你这不是糊弄我们么，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Firefox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才有多少年历史，你就搞了个几十万代的扇贝？</a:t>
            </a:r>
            <a:endParaRPr lang="en-US" altLang="zh-CN" b="0" i="0" dirty="0">
              <a:solidFill>
                <a:srgbClr val="646464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确实这些扇贝不是真实的，我们假设它们在我电脑的内存里边生活，它们是一个遗传算法程序的一部分，这个程序的目的就是用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100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个半透明三角形把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Firefox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的图标尽可能像地画出来。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07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91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6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4776D-7E9D-413E-A64B-0967054B5EA5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1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47BE0-2D5E-4B02-9CFA-A0BE536A04DB}" type="datetime1">
              <a:rPr lang="zh-CN" altLang="en-US" smtClean="0"/>
              <a:t>2021/6/6</a:t>
            </a:fld>
            <a:endParaRPr lang="zh-CN" altLang="en-US" sz="1350" dirty="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D982F-FF64-475F-996A-D74E550011B1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2021/6/6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4605" y="1316425"/>
            <a:ext cx="12206605" cy="1747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270000" dist="38100" dir="16200000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34485" y="5867403"/>
            <a:ext cx="392303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代用名</a:t>
            </a: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>
          <a:xfrm>
            <a:off x="-14605" y="1555149"/>
            <a:ext cx="12192000" cy="67119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800" b="1" u="none" strike="noStrike" kern="1200" cap="none" spc="200" normalizeH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基于遗传算法的图像重生成</a:t>
            </a:r>
            <a:endParaRPr lang="en-US" altLang="zh-CN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-Image regeneration based on genetic algorithm-</a:t>
            </a:r>
          </a:p>
          <a:p>
            <a:pPr algn="ctr"/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 descr="C:\Users\Administrator\Desktop\7.png7">
            <a:extLst>
              <a:ext uri="{FF2B5EF4-FFF2-40B4-BE49-F238E27FC236}">
                <a16:creationId xmlns:a16="http://schemas.microsoft.com/office/drawing/2014/main" id="{CAB8E3B2-E561-4167-A5E9-F682803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4000"/>
          </a:blip>
          <a:srcRect/>
          <a:stretch>
            <a:fillRect/>
          </a:stretch>
        </p:blipFill>
        <p:spPr>
          <a:xfrm>
            <a:off x="-283210" y="3063558"/>
            <a:ext cx="6664325" cy="4711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434CF-8DD8-4439-9161-133FC75E46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EA5DEC-C409-4FBB-A1CF-4655E7BD9C21}"/>
              </a:ext>
            </a:extLst>
          </p:cNvPr>
          <p:cNvSpPr txBox="1"/>
          <p:nvPr/>
        </p:nvSpPr>
        <p:spPr>
          <a:xfrm>
            <a:off x="9652525" y="5789295"/>
            <a:ext cx="3519487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组队：向伟铭 张兴龙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汇报时间：</a:t>
            </a:r>
            <a:r>
              <a:rPr lang="en-US" altLang="zh-CN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2021.6.8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三角形 17"/>
          <p:cNvSpPr/>
          <p:nvPr/>
        </p:nvSpPr>
        <p:spPr>
          <a:xfrm rot="14470085">
            <a:off x="4408260" y="2496532"/>
            <a:ext cx="360040" cy="31037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3270642">
            <a:off x="2105649" y="3859759"/>
            <a:ext cx="360040" cy="31037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59496" y="2649736"/>
            <a:ext cx="9073008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266234" y="2419178"/>
            <a:ext cx="2376264" cy="1829268"/>
          </a:xfrm>
          <a:prstGeom prst="parallelogram">
            <a:avLst>
              <a:gd name="adj" fmla="val 40677"/>
            </a:avLst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2070" y="2727325"/>
            <a:ext cx="3297555" cy="9883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defRPr sz="35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微软雅黑" panose="020B0503020204020204" pitchFamily="82" charset="2"/>
              </a:defRPr>
            </a:lvl1pPr>
          </a:lstStyle>
          <a:p>
            <a:pPr algn="ctr" defTabSz="813435">
              <a:defRPr/>
            </a:pPr>
            <a:r>
              <a:rPr lang="en-US" altLang="zh-CN" sz="4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Code</a:t>
            </a:r>
            <a:endParaRPr lang="zh-CN" altLang="en-US" sz="44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87649" y="2727584"/>
            <a:ext cx="1133434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defRPr sz="35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微软雅黑" panose="020B0503020204020204" pitchFamily="82" charset="2"/>
              </a:defRPr>
            </a:lvl1pPr>
          </a:lstStyle>
          <a:p>
            <a:pPr algn="ctr"/>
            <a:r>
              <a:rPr lang="en-US" altLang="zh-CN" sz="4400" noProof="1">
                <a:solidFill>
                  <a:schemeClr val="bg1"/>
                </a:solidFill>
                <a:effectLst/>
              </a:rPr>
              <a:t>03</a:t>
            </a:r>
            <a:endParaRPr lang="zh-CN" altLang="en-US" sz="4400" noProof="1">
              <a:solidFill>
                <a:schemeClr val="bg1"/>
              </a:solidFill>
              <a:effectLst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31DD6-AF26-4FA8-98F9-52ED8655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57124"/>
            <a:ext cx="5432736" cy="52322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2800" b="1" i="0" dirty="0">
                <a:solidFill>
                  <a:srgbClr val="333333"/>
                </a:solidFill>
                <a:effectLst/>
                <a:latin typeface="AvertaStd-semibold"/>
              </a:rPr>
              <a:t>GA-Pic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89E2C3-BDE5-41CD-8CB4-82EEB0F0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94" y="1184517"/>
            <a:ext cx="4514850" cy="380047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1393ACC9-6700-4F9F-B299-982C59023CDF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7E71C1-FA2B-4F05-88EF-9A170A75E6A9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81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57124"/>
            <a:ext cx="5432736" cy="52322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2800" b="1" i="0" dirty="0">
                <a:solidFill>
                  <a:srgbClr val="333333"/>
                </a:solidFill>
                <a:effectLst/>
                <a:latin typeface="AvertaStd-semibold"/>
              </a:rPr>
              <a:t>Codes – const.py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2EF768-E01F-4433-A11C-11D20DEEE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842" y="977682"/>
            <a:ext cx="7800315" cy="5530551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759ABF16-4428-48EC-8042-DA245EDACC7E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5A6B66-756F-4A3F-8AC1-4723D1CF42C9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2983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57124"/>
            <a:ext cx="5432736" cy="52322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2800" b="1" i="0" dirty="0">
                <a:solidFill>
                  <a:srgbClr val="333333"/>
                </a:solidFill>
                <a:effectLst/>
                <a:latin typeface="AvertaStd-semibold"/>
              </a:rPr>
              <a:t>Codes – IndePic.py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21FB18-B2C8-4656-BA61-BA01FBC5C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989" y="915818"/>
            <a:ext cx="8376404" cy="5877655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F7893442-18CD-4BBC-BC21-B7810144983C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5AFD93-5401-4821-838B-8F579D8781C2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865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57124"/>
            <a:ext cx="5432736" cy="52322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2800" b="1" i="0" dirty="0">
                <a:solidFill>
                  <a:srgbClr val="333333"/>
                </a:solidFill>
                <a:effectLst/>
                <a:latin typeface="AvertaStd-semibold"/>
              </a:rPr>
              <a:t>Codes - Picture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C024BB-D720-440F-ACC2-57031B38D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44" y="1053231"/>
            <a:ext cx="9302486" cy="5701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14487A-76A2-4026-865F-7FF080B1A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17" y="1061570"/>
            <a:ext cx="10780611" cy="5701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FBCAAB-F5B2-499C-B124-436534AB1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549"/>
          <a:stretch/>
        </p:blipFill>
        <p:spPr>
          <a:xfrm>
            <a:off x="190525" y="1089944"/>
            <a:ext cx="9653245" cy="5681489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C1EF2DAD-F2D8-4CAD-8960-5FC500F41D20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C6CF03F-90F8-4754-A74C-4BE5983AC4D1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C86C1-017C-4AB9-A70C-704266711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00" y="0"/>
            <a:ext cx="11585088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61C805-815B-4222-987F-03D15084C6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77" r="35436"/>
          <a:stretch/>
        </p:blipFill>
        <p:spPr>
          <a:xfrm>
            <a:off x="5919744" y="2437850"/>
            <a:ext cx="4824629" cy="3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827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57124"/>
            <a:ext cx="5432736" cy="52322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r>
              <a:rPr lang="en-US" altLang="zh-CN" sz="2800" b="1" i="0" dirty="0">
                <a:solidFill>
                  <a:srgbClr val="333333"/>
                </a:solidFill>
                <a:effectLst/>
                <a:latin typeface="AvertaStd-semibold"/>
              </a:rPr>
              <a:t>Codes – Algorithm.py 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861050-868E-43F8-AB24-7235C4AC8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306" y="980344"/>
            <a:ext cx="8667750" cy="5629275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8E8EAFD0-C870-460F-AC56-430F149473FB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24647C-3DDD-467D-BC1C-6154E7422DC0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7064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57124"/>
            <a:ext cx="5432736" cy="52322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r>
              <a:rPr lang="en-US" altLang="zh-CN" sz="2800" b="1" i="0" dirty="0">
                <a:solidFill>
                  <a:srgbClr val="333333"/>
                </a:solidFill>
                <a:effectLst/>
                <a:latin typeface="AvertaStd-semibold"/>
              </a:rPr>
              <a:t>Codes – Algorithm.py 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F1FFEE-B466-4251-B38B-CE77488E0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44" y="1124790"/>
            <a:ext cx="9163050" cy="503872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C56016F4-E9C2-4462-AA19-CD9EC0BF03A3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6B7859-9110-467D-84E9-3238FDC309A1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803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57124"/>
            <a:ext cx="5432736" cy="52322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r>
              <a:rPr lang="en-US" altLang="zh-CN" sz="2800" b="1" i="0" dirty="0">
                <a:solidFill>
                  <a:srgbClr val="333333"/>
                </a:solidFill>
                <a:effectLst/>
                <a:latin typeface="AvertaStd-semibold"/>
              </a:rPr>
              <a:t>Codes – Algorithm.py 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32B524-128B-4D34-ADB0-117BCE6FB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00" y="1910769"/>
            <a:ext cx="11715828" cy="3036462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E6CBE495-D3A4-4951-8ADE-FB6FEB03D83F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BB3BAC-135A-4C98-B30E-A294A9106BD0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6724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57124"/>
            <a:ext cx="5432736" cy="52322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r>
              <a:rPr lang="en-US" altLang="zh-CN" sz="2800" b="1" i="0" dirty="0">
                <a:solidFill>
                  <a:srgbClr val="333333"/>
                </a:solidFill>
                <a:effectLst/>
                <a:latin typeface="AvertaStd-semibold"/>
              </a:rPr>
              <a:t>Codes – Algorithm.py 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F5C81A-E5F8-4E35-8110-2A767DCAE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1" y="1071767"/>
            <a:ext cx="6781800" cy="5514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84C5F0-E084-4EC3-8998-DEE1A69F8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478" y="3858765"/>
            <a:ext cx="5924550" cy="281940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A341BE1A-2A78-4C71-A3CD-DEE08E4DF57E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BC5CA2-E2D5-44F1-B3D5-CC5729A0847B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709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57124"/>
            <a:ext cx="5432736" cy="52322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2800" b="1" i="0" dirty="0">
                <a:solidFill>
                  <a:srgbClr val="333333"/>
                </a:solidFill>
                <a:effectLst/>
                <a:latin typeface="AvertaStd-semibold"/>
              </a:rPr>
              <a:t>Main.py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91E55-CD2E-4287-8D68-DF023B353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69" b="5255"/>
          <a:stretch/>
        </p:blipFill>
        <p:spPr>
          <a:xfrm>
            <a:off x="3019049" y="191367"/>
            <a:ext cx="6153902" cy="6497619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BD4FB2B8-EB03-47DC-A3A3-4D9A782C9040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3884D9-40BF-4C6B-8AC7-F18035088248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3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870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三角形 17"/>
          <p:cNvSpPr/>
          <p:nvPr/>
        </p:nvSpPr>
        <p:spPr>
          <a:xfrm rot="14470085">
            <a:off x="4408260" y="2496532"/>
            <a:ext cx="360040" cy="31037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3270642">
            <a:off x="2105649" y="3859759"/>
            <a:ext cx="360040" cy="31037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59496" y="2649736"/>
            <a:ext cx="9073008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266234" y="2419178"/>
            <a:ext cx="2376264" cy="1829268"/>
          </a:xfrm>
          <a:prstGeom prst="parallelogram">
            <a:avLst>
              <a:gd name="adj" fmla="val 40677"/>
            </a:avLst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3291" y="2789929"/>
            <a:ext cx="5711869" cy="9883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defRPr sz="35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微软雅黑" panose="020B0503020204020204" pitchFamily="82" charset="2"/>
              </a:defRPr>
            </a:lvl1pPr>
          </a:lstStyle>
          <a:p>
            <a:pPr algn="ctr" defTabSz="813435">
              <a:defRPr/>
            </a:pPr>
            <a:r>
              <a:rPr lang="en-US" altLang="zh-CN" sz="4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GA </a:t>
            </a:r>
            <a:r>
              <a:rPr lang="zh-CN" altLang="en-US" sz="4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相关知识</a:t>
            </a:r>
            <a:endParaRPr lang="zh-CN" altLang="en-US" sz="44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87649" y="2727584"/>
            <a:ext cx="1133434" cy="9883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defRPr sz="35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微软雅黑" panose="020B0503020204020204" pitchFamily="82" charset="2"/>
              </a:defRPr>
            </a:lvl1pPr>
          </a:lstStyle>
          <a:p>
            <a:pPr algn="ctr"/>
            <a:r>
              <a:rPr lang="en-US" altLang="zh-CN" sz="4400" noProof="1">
                <a:solidFill>
                  <a:schemeClr val="bg1"/>
                </a:solidFill>
                <a:effectLst/>
              </a:rPr>
              <a:t>01</a:t>
            </a:r>
            <a:endParaRPr lang="zh-CN" altLang="en-US" sz="4400" noProof="1">
              <a:solidFill>
                <a:schemeClr val="bg1"/>
              </a:solidFill>
              <a:effectLst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54C5604-1424-48FF-9BCC-B7363BAE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三角形 17"/>
          <p:cNvSpPr/>
          <p:nvPr/>
        </p:nvSpPr>
        <p:spPr>
          <a:xfrm rot="14470085">
            <a:off x="4408260" y="2496532"/>
            <a:ext cx="360040" cy="31037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3270642">
            <a:off x="2105649" y="3859759"/>
            <a:ext cx="360040" cy="31037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59496" y="2649736"/>
            <a:ext cx="9073008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266234" y="2419178"/>
            <a:ext cx="2376264" cy="1829268"/>
          </a:xfrm>
          <a:prstGeom prst="parallelogram">
            <a:avLst>
              <a:gd name="adj" fmla="val 40677"/>
            </a:avLst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2070" y="2727325"/>
            <a:ext cx="3979657" cy="9883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defRPr sz="35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微软雅黑" panose="020B0503020204020204" pitchFamily="82" charset="2"/>
              </a:defRPr>
            </a:lvl1pPr>
          </a:lstStyle>
          <a:p>
            <a:pPr algn="ctr" defTabSz="813435">
              <a:defRPr/>
            </a:pPr>
            <a:r>
              <a:rPr lang="en-US" altLang="zh-CN" sz="4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Performance</a:t>
            </a:r>
            <a:endParaRPr lang="zh-CN" altLang="en-US" sz="44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87649" y="2727584"/>
            <a:ext cx="1133434" cy="9883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defRPr sz="35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微软雅黑" panose="020B0503020204020204" pitchFamily="82" charset="2"/>
              </a:defRPr>
            </a:lvl1pPr>
          </a:lstStyle>
          <a:p>
            <a:pPr algn="ctr"/>
            <a:r>
              <a:rPr lang="en-US" altLang="zh-CN" sz="4400" noProof="1">
                <a:solidFill>
                  <a:schemeClr val="bg1"/>
                </a:solidFill>
                <a:effectLst/>
              </a:rPr>
              <a:t>04</a:t>
            </a:r>
            <a:endParaRPr lang="zh-CN" altLang="en-US" sz="4400" noProof="1">
              <a:solidFill>
                <a:schemeClr val="bg1"/>
              </a:solidFill>
              <a:effectLst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6031DD6-AF26-4FA8-98F9-52ED8655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3783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57124"/>
            <a:ext cx="5432736" cy="52322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l"/>
            <a:endParaRPr lang="en-US" altLang="zh-CN" sz="2800" b="1" i="0" dirty="0">
              <a:solidFill>
                <a:srgbClr val="333333"/>
              </a:solidFill>
              <a:effectLst/>
              <a:latin typeface="AvertaStd-semibold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E2F73D-E58C-481D-B1F5-620C1FA6B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87"/>
            <a:ext cx="10734675" cy="6829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B2B4F0-A05E-4FA6-98D2-6B01E3710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54"/>
          <a:stretch/>
        </p:blipFill>
        <p:spPr>
          <a:xfrm>
            <a:off x="350837" y="14287"/>
            <a:ext cx="10734675" cy="68294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33C95D-F11B-47F0-86F7-BCC7A9C80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54"/>
          <a:stretch/>
        </p:blipFill>
        <p:spPr>
          <a:xfrm>
            <a:off x="696277" y="14287"/>
            <a:ext cx="10734675" cy="68294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B051071-E561-4718-B0B3-68A7066B2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405" y="0"/>
            <a:ext cx="10753725" cy="68294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7B34FD-5004-4AE6-97C5-61BFABC84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" y="6724"/>
            <a:ext cx="107442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27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E4B2DD0-64D6-4F22-A840-CC1562A98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4422"/>
            <a:ext cx="8210550" cy="501967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92597B6-48E5-4463-95C8-2F3A516AB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73" y="246492"/>
            <a:ext cx="8086725" cy="501967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E21DE90-73FA-41EC-B1A5-95B1C7833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05" y="383179"/>
            <a:ext cx="8143875" cy="5029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43C0063-618C-442C-AA2E-68EEDBE65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040" y="538271"/>
            <a:ext cx="8153400" cy="50673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DDEFFDE-22DF-4C68-98F4-449C1BE11F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533" y="702888"/>
            <a:ext cx="8115300" cy="505777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17D0F6C-8414-4AAE-95BB-3D2E39C574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473" y="877030"/>
            <a:ext cx="8077200" cy="504825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F54C1C8-C8D3-44CB-B420-71BE39B1D1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4389" y="1032122"/>
            <a:ext cx="8010525" cy="50673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ADC6AF09-2D21-4676-9134-1425E0F45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2963" y="1215789"/>
            <a:ext cx="8077200" cy="503872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BBA736D-B0EA-4A1C-8246-C0EEDFB180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9937" y="1405687"/>
            <a:ext cx="8039100" cy="503872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336B073-A88E-4991-8881-EFD990D9F2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3340" y="1565898"/>
            <a:ext cx="7972425" cy="5076825"/>
          </a:xfrm>
          <a:prstGeom prst="rect">
            <a:avLst/>
          </a:prstGeom>
        </p:spPr>
      </p:pic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22C85892-578E-40CE-B3FD-6AB8BFC4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12884" y="288219"/>
            <a:ext cx="4574076" cy="966547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AvertaStd-semibold"/>
              </a:rPr>
              <a:t>压缩前：</a:t>
            </a:r>
            <a:r>
              <a:rPr lang="en-US" altLang="zh-CN" sz="2000" dirty="0">
                <a:solidFill>
                  <a:srgbClr val="333333"/>
                </a:solidFill>
                <a:latin typeface="AvertaStd-semibold"/>
              </a:rPr>
              <a:t>255 </a:t>
            </a:r>
            <a:r>
              <a:rPr lang="zh-CN" altLang="en-US" sz="2000" dirty="0">
                <a:solidFill>
                  <a:srgbClr val="333333"/>
                </a:solidFill>
                <a:latin typeface="AvertaStd-semibold"/>
              </a:rPr>
              <a:t>* </a:t>
            </a:r>
            <a:r>
              <a:rPr lang="en-US" altLang="zh-CN" sz="2000" dirty="0">
                <a:solidFill>
                  <a:srgbClr val="333333"/>
                </a:solidFill>
                <a:latin typeface="AvertaStd-semibold"/>
              </a:rPr>
              <a:t>255  </a:t>
            </a:r>
            <a:r>
              <a:rPr lang="zh-CN" altLang="en-US" sz="2000" dirty="0">
                <a:solidFill>
                  <a:srgbClr val="333333"/>
                </a:solidFill>
                <a:latin typeface="AvertaStd-semibold"/>
              </a:rPr>
              <a:t>* </a:t>
            </a:r>
            <a:r>
              <a:rPr lang="en-US" altLang="zh-CN" sz="2000" dirty="0">
                <a:solidFill>
                  <a:srgbClr val="333333"/>
                </a:solidFill>
                <a:latin typeface="AvertaStd-semibold"/>
              </a:rPr>
              <a:t>3 =  195,075</a:t>
            </a:r>
            <a:r>
              <a:rPr lang="zh-CN" altLang="en-US" sz="2000" dirty="0">
                <a:solidFill>
                  <a:srgbClr val="333333"/>
                </a:solidFill>
                <a:latin typeface="AvertaStd-semibold"/>
              </a:rPr>
              <a:t> （</a:t>
            </a:r>
            <a:r>
              <a:rPr lang="en-US" altLang="zh-CN" sz="2000" dirty="0">
                <a:solidFill>
                  <a:srgbClr val="333333"/>
                </a:solidFill>
                <a:latin typeface="AvertaStd-semibold"/>
              </a:rPr>
              <a:t>Byte</a:t>
            </a:r>
            <a:r>
              <a:rPr lang="zh-CN" altLang="en-US" sz="2000" dirty="0">
                <a:solidFill>
                  <a:srgbClr val="333333"/>
                </a:solidFill>
                <a:latin typeface="AvertaStd-semibold"/>
              </a:rPr>
              <a:t>） </a:t>
            </a:r>
            <a:endParaRPr lang="en-US" altLang="zh-CN" sz="2000" dirty="0">
              <a:solidFill>
                <a:srgbClr val="333333"/>
              </a:solidFill>
              <a:latin typeface="AvertaStd-semibold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i="0" dirty="0">
                <a:solidFill>
                  <a:srgbClr val="FF0000"/>
                </a:solidFill>
                <a:effectLst/>
                <a:latin typeface="AvertaStd-semibold"/>
              </a:rPr>
              <a:t>压缩后：</a:t>
            </a:r>
            <a:r>
              <a:rPr lang="en-US" altLang="zh-CN" sz="2000" i="0" dirty="0">
                <a:solidFill>
                  <a:srgbClr val="FF0000"/>
                </a:solidFill>
                <a:effectLst/>
                <a:latin typeface="AvertaStd-semibold"/>
              </a:rPr>
              <a:t>100 </a:t>
            </a:r>
            <a:r>
              <a:rPr lang="zh-CN" altLang="en-US" sz="2000" dirty="0">
                <a:solidFill>
                  <a:srgbClr val="FF0000"/>
                </a:solidFill>
                <a:latin typeface="AvertaStd-semibold"/>
              </a:rPr>
              <a:t>* </a:t>
            </a:r>
            <a:r>
              <a:rPr lang="en-US" altLang="zh-CN" sz="2000" dirty="0">
                <a:solidFill>
                  <a:srgbClr val="FF0000"/>
                </a:solidFill>
                <a:latin typeface="AvertaStd-semibold"/>
              </a:rPr>
              <a:t>10   </a:t>
            </a:r>
            <a:r>
              <a:rPr lang="zh-CN" altLang="en-US" sz="2000" dirty="0">
                <a:solidFill>
                  <a:srgbClr val="FF0000"/>
                </a:solidFill>
                <a:latin typeface="AvertaStd-semibold"/>
              </a:rPr>
              <a:t>*  </a:t>
            </a:r>
            <a:r>
              <a:rPr lang="en-US" altLang="zh-CN" sz="2000" dirty="0">
                <a:solidFill>
                  <a:srgbClr val="FF0000"/>
                </a:solidFill>
                <a:latin typeface="AvertaStd-semibold"/>
              </a:rPr>
              <a:t>1 =   1000</a:t>
            </a:r>
            <a:r>
              <a:rPr lang="zh-CN" altLang="en-US" sz="2000" dirty="0">
                <a:solidFill>
                  <a:srgbClr val="FF0000"/>
                </a:solidFill>
                <a:latin typeface="AvertaStd-semibold"/>
              </a:rPr>
              <a:t> （</a:t>
            </a:r>
            <a:r>
              <a:rPr lang="en-US" altLang="zh-CN" sz="2000" dirty="0">
                <a:solidFill>
                  <a:srgbClr val="FF0000"/>
                </a:solidFill>
                <a:latin typeface="AvertaStd-semibold"/>
              </a:rPr>
              <a:t>Byte</a:t>
            </a:r>
            <a:r>
              <a:rPr lang="zh-CN" altLang="en-US" sz="2000" dirty="0">
                <a:solidFill>
                  <a:srgbClr val="FF0000"/>
                </a:solidFill>
                <a:latin typeface="AvertaStd-semibold"/>
              </a:rPr>
              <a:t>）</a:t>
            </a:r>
            <a:endParaRPr lang="en-US" altLang="zh-CN" sz="2000" i="0" dirty="0">
              <a:solidFill>
                <a:srgbClr val="FF0000"/>
              </a:solidFill>
              <a:effectLst/>
              <a:latin typeface="AvertaStd-semibold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DE04FB6F-CAF1-4E33-B208-D1598D039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069774"/>
              </p:ext>
            </p:extLst>
          </p:nvPr>
        </p:nvGraphicFramePr>
        <p:xfrm>
          <a:off x="170753" y="1375988"/>
          <a:ext cx="5249460" cy="3496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0CC8962A-FF8E-4A3F-9151-F34B7FF80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098516"/>
              </p:ext>
            </p:extLst>
          </p:nvPr>
        </p:nvGraphicFramePr>
        <p:xfrm>
          <a:off x="5985870" y="2574868"/>
          <a:ext cx="5249460" cy="3496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6AE45657-A8F3-4024-9137-6B4D04E79D5A}"/>
              </a:ext>
            </a:extLst>
          </p:cNvPr>
          <p:cNvSpPr/>
          <p:nvPr/>
        </p:nvSpPr>
        <p:spPr bwMode="auto">
          <a:xfrm>
            <a:off x="6195524" y="1242561"/>
            <a:ext cx="4574076" cy="966547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AvertaStd-semibold"/>
              </a:rPr>
              <a:t>压缩前：</a:t>
            </a:r>
            <a:r>
              <a:rPr lang="en-US" altLang="zh-CN" sz="2000" dirty="0">
                <a:solidFill>
                  <a:srgbClr val="333333"/>
                </a:solidFill>
                <a:latin typeface="AvertaStd-semibold"/>
              </a:rPr>
              <a:t>100 </a:t>
            </a:r>
            <a:r>
              <a:rPr lang="zh-CN" altLang="en-US" sz="2000" dirty="0">
                <a:solidFill>
                  <a:srgbClr val="333333"/>
                </a:solidFill>
                <a:latin typeface="AvertaStd-semibold"/>
              </a:rPr>
              <a:t>* </a:t>
            </a:r>
            <a:r>
              <a:rPr lang="en-US" altLang="zh-CN" sz="2000" dirty="0">
                <a:solidFill>
                  <a:srgbClr val="333333"/>
                </a:solidFill>
                <a:latin typeface="AvertaStd-semibold"/>
              </a:rPr>
              <a:t>100  </a:t>
            </a:r>
            <a:r>
              <a:rPr lang="zh-CN" altLang="en-US" sz="2000" dirty="0">
                <a:solidFill>
                  <a:srgbClr val="333333"/>
                </a:solidFill>
                <a:latin typeface="AvertaStd-semibold"/>
              </a:rPr>
              <a:t>* </a:t>
            </a:r>
            <a:r>
              <a:rPr lang="en-US" altLang="zh-CN" sz="2000" dirty="0">
                <a:solidFill>
                  <a:srgbClr val="333333"/>
                </a:solidFill>
                <a:latin typeface="AvertaStd-semibold"/>
              </a:rPr>
              <a:t>3 =  30,000</a:t>
            </a:r>
            <a:r>
              <a:rPr lang="zh-CN" altLang="en-US" sz="2000" dirty="0">
                <a:solidFill>
                  <a:srgbClr val="333333"/>
                </a:solidFill>
                <a:latin typeface="AvertaStd-semibold"/>
              </a:rPr>
              <a:t> （</a:t>
            </a:r>
            <a:r>
              <a:rPr lang="en-US" altLang="zh-CN" sz="2000" dirty="0">
                <a:solidFill>
                  <a:srgbClr val="333333"/>
                </a:solidFill>
                <a:latin typeface="AvertaStd-semibold"/>
              </a:rPr>
              <a:t>Byte</a:t>
            </a:r>
            <a:r>
              <a:rPr lang="zh-CN" altLang="en-US" sz="2000" dirty="0">
                <a:solidFill>
                  <a:srgbClr val="333333"/>
                </a:solidFill>
                <a:latin typeface="AvertaStd-semibold"/>
              </a:rPr>
              <a:t>） </a:t>
            </a:r>
            <a:endParaRPr lang="en-US" altLang="zh-CN" sz="2000" dirty="0">
              <a:solidFill>
                <a:srgbClr val="333333"/>
              </a:solidFill>
              <a:latin typeface="AvertaStd-semibold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i="0" dirty="0">
                <a:solidFill>
                  <a:srgbClr val="FF0000"/>
                </a:solidFill>
                <a:effectLst/>
                <a:latin typeface="AvertaStd-semibold"/>
              </a:rPr>
              <a:t>压缩后：</a:t>
            </a:r>
            <a:r>
              <a:rPr lang="en-US" altLang="zh-CN" sz="2000" i="0" dirty="0">
                <a:solidFill>
                  <a:srgbClr val="FF0000"/>
                </a:solidFill>
                <a:effectLst/>
                <a:latin typeface="AvertaStd-semibold"/>
              </a:rPr>
              <a:t>100 </a:t>
            </a:r>
            <a:r>
              <a:rPr lang="zh-CN" altLang="en-US" sz="2000" dirty="0">
                <a:solidFill>
                  <a:srgbClr val="FF0000"/>
                </a:solidFill>
                <a:latin typeface="AvertaStd-semibold"/>
              </a:rPr>
              <a:t>* </a:t>
            </a:r>
            <a:r>
              <a:rPr lang="en-US" altLang="zh-CN" sz="2000" dirty="0">
                <a:solidFill>
                  <a:srgbClr val="FF0000"/>
                </a:solidFill>
                <a:latin typeface="AvertaStd-semibold"/>
              </a:rPr>
              <a:t>10   </a:t>
            </a:r>
            <a:r>
              <a:rPr lang="zh-CN" altLang="en-US" sz="2000" dirty="0">
                <a:solidFill>
                  <a:srgbClr val="FF0000"/>
                </a:solidFill>
                <a:latin typeface="AvertaStd-semibold"/>
              </a:rPr>
              <a:t>*  </a:t>
            </a:r>
            <a:r>
              <a:rPr lang="en-US" altLang="zh-CN" sz="2000" dirty="0">
                <a:solidFill>
                  <a:srgbClr val="FF0000"/>
                </a:solidFill>
                <a:latin typeface="AvertaStd-semibold"/>
              </a:rPr>
              <a:t>1 =   1000</a:t>
            </a:r>
            <a:r>
              <a:rPr lang="zh-CN" altLang="en-US" sz="2000" dirty="0">
                <a:solidFill>
                  <a:srgbClr val="FF0000"/>
                </a:solidFill>
                <a:latin typeface="AvertaStd-semibold"/>
              </a:rPr>
              <a:t> （</a:t>
            </a:r>
            <a:r>
              <a:rPr lang="en-US" altLang="zh-CN" sz="2000" dirty="0">
                <a:solidFill>
                  <a:srgbClr val="FF0000"/>
                </a:solidFill>
                <a:latin typeface="AvertaStd-semibold"/>
              </a:rPr>
              <a:t>Byte</a:t>
            </a:r>
            <a:r>
              <a:rPr lang="zh-CN" altLang="en-US" sz="2000" dirty="0">
                <a:solidFill>
                  <a:srgbClr val="FF0000"/>
                </a:solidFill>
                <a:latin typeface="AvertaStd-semibold"/>
              </a:rPr>
              <a:t>）</a:t>
            </a:r>
            <a:endParaRPr lang="en-US" altLang="zh-CN" sz="2000" i="0" dirty="0">
              <a:solidFill>
                <a:srgbClr val="FF0000"/>
              </a:solidFill>
              <a:effectLst/>
              <a:latin typeface="AvertaStd-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565737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C:\Users\Administrator\Desktop\7.png7"/>
          <p:cNvPicPr>
            <a:picLocks noChangeAspect="1"/>
          </p:cNvPicPr>
          <p:nvPr/>
        </p:nvPicPr>
        <p:blipFill>
          <a:blip r:embed="rId3">
            <a:lum bright="24000" contrast="6000"/>
          </a:blip>
          <a:srcRect/>
          <a:stretch>
            <a:fillRect/>
          </a:stretch>
        </p:blipFill>
        <p:spPr>
          <a:xfrm>
            <a:off x="650875" y="3150553"/>
            <a:ext cx="6664325" cy="4711065"/>
          </a:xfrm>
          <a:prstGeom prst="rect">
            <a:avLst/>
          </a:prstGeom>
        </p:spPr>
      </p:pic>
      <p:sp>
        <p:nvSpPr>
          <p:cNvPr id="155" name="文本框 154">
            <a:extLst>
              <a:ext uri="{FF2B5EF4-FFF2-40B4-BE49-F238E27FC236}">
                <a16:creationId xmlns:a16="http://schemas.microsoft.com/office/drawing/2014/main" id="{3EFDF41A-E95B-46B0-8601-3381211A8F71}"/>
              </a:ext>
            </a:extLst>
          </p:cNvPr>
          <p:cNvSpPr txBox="1"/>
          <p:nvPr/>
        </p:nvSpPr>
        <p:spPr>
          <a:xfrm>
            <a:off x="1774791" y="1646180"/>
            <a:ext cx="844333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/>
              <a:t>Thanks</a:t>
            </a:r>
            <a:r>
              <a:rPr lang="zh-CN" altLang="en-US" sz="6600" b="1" dirty="0"/>
              <a:t>！</a:t>
            </a:r>
            <a:endParaRPr lang="en-US" altLang="zh-CN" sz="6600" b="1" dirty="0"/>
          </a:p>
          <a:p>
            <a:r>
              <a:rPr lang="zh-CN" altLang="en-US" sz="4000" b="1" spc="600" dirty="0"/>
              <a:t>敬请老师和各位同学批评指正！</a:t>
            </a:r>
            <a:endParaRPr lang="en-US" altLang="zh-CN" sz="4000" b="1" dirty="0"/>
          </a:p>
          <a:p>
            <a:endParaRPr lang="zh-CN" altLang="en-US" sz="7200" b="1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ageCurlDouble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67383"/>
            <a:ext cx="5432736" cy="502702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just">
              <a:lnSpc>
                <a:spcPts val="32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遗传算法（</a:t>
            </a:r>
            <a:r>
              <a:rPr lang="en-US" altLang="zh-CN" sz="2800" b="0" i="0" dirty="0">
                <a:solidFill>
                  <a:srgbClr val="404040"/>
                </a:solidFill>
                <a:effectLst/>
                <a:latin typeface="-apple-system"/>
              </a:rPr>
              <a:t>Genetic Algorithm, GA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1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5A8CB9-41B5-4C7D-B04A-412AF73E6B47}"/>
              </a:ext>
            </a:extLst>
          </p:cNvPr>
          <p:cNvSpPr txBox="1"/>
          <p:nvPr/>
        </p:nvSpPr>
        <p:spPr>
          <a:xfrm>
            <a:off x="1135844" y="1089922"/>
            <a:ext cx="10407407" cy="157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科学定义：</a:t>
            </a:r>
            <a:endParaRPr lang="en-US" altLang="zh-CN" b="0" i="0" dirty="0">
              <a:solidFill>
                <a:srgbClr val="FF0000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遗传算法是</a:t>
            </a:r>
            <a:r>
              <a:rPr lang="zh-CN" altLang="en-US" b="0" i="0" dirty="0">
                <a:solidFill>
                  <a:srgbClr val="404040"/>
                </a:solidFill>
                <a:effectLst/>
                <a:highlight>
                  <a:srgbClr val="FFFF00"/>
                </a:highlight>
                <a:latin typeface="-apple-system"/>
              </a:rPr>
              <a:t>模拟达尔文生物进化论的自然选择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和</a:t>
            </a:r>
            <a:r>
              <a:rPr lang="zh-CN" altLang="en-US" b="0" i="0" dirty="0">
                <a:solidFill>
                  <a:srgbClr val="404040"/>
                </a:solidFill>
                <a:effectLst/>
                <a:highlight>
                  <a:srgbClr val="FFFF00"/>
                </a:highlight>
                <a:latin typeface="-apple-system"/>
              </a:rPr>
              <a:t>遗传学机理的生物进化过程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的计算模型，是一种通过</a:t>
            </a:r>
            <a:r>
              <a:rPr lang="zh-CN" altLang="en-US" b="0" i="0" dirty="0">
                <a:solidFill>
                  <a:srgbClr val="404040"/>
                </a:solidFill>
                <a:effectLst/>
                <a:highlight>
                  <a:srgbClr val="FFFF00"/>
                </a:highlight>
                <a:latin typeface="-apple-system"/>
              </a:rPr>
              <a:t>模拟自然进化过程搜索最优解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的方法。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404040"/>
              </a:solidFill>
              <a:latin typeface="-apple-system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D65F505-3A2E-44F8-9675-BC9FAEA6A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2883" r="3132" b="3538"/>
          <a:stretch/>
        </p:blipFill>
        <p:spPr bwMode="auto">
          <a:xfrm>
            <a:off x="7113864" y="2525086"/>
            <a:ext cx="3816991" cy="299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B60AC6D-BAC9-4514-9147-EB208F208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3" b="4825"/>
          <a:stretch/>
        </p:blipFill>
        <p:spPr bwMode="auto">
          <a:xfrm>
            <a:off x="1470962" y="2525086"/>
            <a:ext cx="4762500" cy="299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520B68-1E8B-48B0-9192-27735760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3138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6">
            <a:extLst>
              <a:ext uri="{FF2B5EF4-FFF2-40B4-BE49-F238E27FC236}">
                <a16:creationId xmlns:a16="http://schemas.microsoft.com/office/drawing/2014/main" id="{5A97C290-BEA6-4B73-9E61-AE5D7FA53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12229"/>
          <a:stretch/>
        </p:blipFill>
        <p:spPr bwMode="auto">
          <a:xfrm>
            <a:off x="6784165" y="904057"/>
            <a:ext cx="2741316" cy="576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 bwMode="auto">
          <a:xfrm>
            <a:off x="1135844" y="467383"/>
            <a:ext cx="5432736" cy="502702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just">
              <a:lnSpc>
                <a:spcPts val="32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遗传算法（</a:t>
            </a:r>
            <a:r>
              <a:rPr lang="en-US" altLang="zh-CN" sz="2800" b="0" i="0" dirty="0">
                <a:solidFill>
                  <a:srgbClr val="404040"/>
                </a:solidFill>
                <a:effectLst/>
                <a:latin typeface="-apple-system"/>
              </a:rPr>
              <a:t>Genetic Algorithm, GA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C5A8CB9-41B5-4C7D-B04A-412AF73E6B47}"/>
              </a:ext>
            </a:extLst>
          </p:cNvPr>
          <p:cNvSpPr txBox="1"/>
          <p:nvPr/>
        </p:nvSpPr>
        <p:spPr>
          <a:xfrm>
            <a:off x="932065" y="1089922"/>
            <a:ext cx="4659312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执行过程：</a:t>
            </a:r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i="0" dirty="0">
                <a:solidFill>
                  <a:srgbClr val="404040"/>
                </a:solidFill>
                <a:effectLst/>
                <a:latin typeface="-apple-system"/>
              </a:rPr>
              <a:t>          遗传算法是从代表问题可能潜在的解集的一个种群（</a:t>
            </a:r>
            <a:r>
              <a:rPr lang="en-US" altLang="zh-CN" sz="1400" b="0" i="0" dirty="0">
                <a:solidFill>
                  <a:srgbClr val="404040"/>
                </a:solidFill>
                <a:effectLst/>
                <a:latin typeface="-apple-system"/>
              </a:rPr>
              <a:t>population</a:t>
            </a:r>
            <a:r>
              <a:rPr lang="zh-CN" altLang="en-US" sz="1400" b="0" i="0" dirty="0">
                <a:solidFill>
                  <a:srgbClr val="404040"/>
                </a:solidFill>
                <a:effectLst/>
                <a:latin typeface="-apple-system"/>
              </a:rPr>
              <a:t>）开始的，而一个种群则由经过基因（</a:t>
            </a:r>
            <a:r>
              <a:rPr lang="en-US" altLang="zh-CN" sz="1400" b="0" i="0" dirty="0">
                <a:solidFill>
                  <a:srgbClr val="404040"/>
                </a:solidFill>
                <a:effectLst/>
                <a:latin typeface="-apple-system"/>
              </a:rPr>
              <a:t>gene</a:t>
            </a:r>
            <a:r>
              <a:rPr lang="zh-CN" altLang="en-US" sz="1400" b="0" i="0" dirty="0">
                <a:solidFill>
                  <a:srgbClr val="404040"/>
                </a:solidFill>
                <a:effectLst/>
                <a:latin typeface="-apple-system"/>
              </a:rPr>
              <a:t>）编码的一定数目的个体</a:t>
            </a:r>
            <a:r>
              <a:rPr lang="en-US" altLang="zh-CN" sz="1400" b="0" i="0" dirty="0">
                <a:solidFill>
                  <a:srgbClr val="404040"/>
                </a:solidFill>
                <a:effectLst/>
                <a:latin typeface="-apple-system"/>
              </a:rPr>
              <a:t>(individual)</a:t>
            </a:r>
            <a:r>
              <a:rPr lang="zh-CN" altLang="en-US" sz="1400" b="0" i="0" dirty="0">
                <a:solidFill>
                  <a:srgbClr val="404040"/>
                </a:solidFill>
                <a:effectLst/>
                <a:latin typeface="-apple-system"/>
              </a:rPr>
              <a:t>组成。</a:t>
            </a: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/>
              <a:t>        </a:t>
            </a:r>
            <a:r>
              <a:rPr lang="zh-CN" altLang="en-US" sz="1400" dirty="0">
                <a:highlight>
                  <a:srgbClr val="FFFF00"/>
                </a:highlight>
              </a:rPr>
              <a:t>初代种群产生之后，按照适者生存和优胜劣汰的原理，逐代（</a:t>
            </a:r>
            <a:r>
              <a:rPr lang="en-US" altLang="zh-CN" sz="1400" dirty="0">
                <a:highlight>
                  <a:srgbClr val="FFFF00"/>
                </a:highlight>
              </a:rPr>
              <a:t>generation</a:t>
            </a:r>
            <a:r>
              <a:rPr lang="zh-CN" altLang="en-US" sz="1400" dirty="0">
                <a:highlight>
                  <a:srgbClr val="FFFF00"/>
                </a:highlight>
              </a:rPr>
              <a:t>）演化产生出越来越好的近似解，在每一代，根据问题域中个体的适应度（</a:t>
            </a:r>
            <a:r>
              <a:rPr lang="en-US" altLang="zh-CN" sz="1400" dirty="0">
                <a:highlight>
                  <a:srgbClr val="FFFF00"/>
                </a:highlight>
              </a:rPr>
              <a:t>fitness</a:t>
            </a:r>
            <a:r>
              <a:rPr lang="zh-CN" altLang="en-US" sz="1400" dirty="0">
                <a:highlight>
                  <a:srgbClr val="FFFF00"/>
                </a:highlight>
              </a:rPr>
              <a:t>）大小</a:t>
            </a:r>
            <a:r>
              <a:rPr lang="zh-CN" altLang="en-US" sz="1400" b="1" dirty="0">
                <a:highlight>
                  <a:srgbClr val="FFFF00"/>
                </a:highlight>
              </a:rPr>
              <a:t>选择（</a:t>
            </a:r>
            <a:r>
              <a:rPr lang="en-US" altLang="zh-CN" sz="1400" b="1" dirty="0">
                <a:highlight>
                  <a:srgbClr val="FFFF00"/>
                </a:highlight>
              </a:rPr>
              <a:t>selection</a:t>
            </a:r>
            <a:r>
              <a:rPr lang="zh-CN" altLang="en-US" sz="1400" b="1" dirty="0">
                <a:highlight>
                  <a:srgbClr val="FFFF00"/>
                </a:highlight>
              </a:rPr>
              <a:t>）</a:t>
            </a:r>
            <a:r>
              <a:rPr lang="zh-CN" altLang="en-US" sz="1400" dirty="0">
                <a:highlight>
                  <a:srgbClr val="FFFF00"/>
                </a:highlight>
              </a:rPr>
              <a:t>个体，并借助于自然遗传学的遗传算子（</a:t>
            </a:r>
            <a:r>
              <a:rPr lang="en-US" altLang="zh-CN" sz="1400" dirty="0">
                <a:highlight>
                  <a:srgbClr val="FFFF00"/>
                </a:highlight>
              </a:rPr>
              <a:t>genetic operators</a:t>
            </a:r>
            <a:r>
              <a:rPr lang="zh-CN" altLang="en-US" sz="1400" dirty="0">
                <a:highlight>
                  <a:srgbClr val="FFFF00"/>
                </a:highlight>
              </a:rPr>
              <a:t>）进行</a:t>
            </a:r>
            <a:r>
              <a:rPr lang="zh-CN" altLang="en-US" sz="1400" b="1" dirty="0">
                <a:highlight>
                  <a:srgbClr val="FFFF00"/>
                </a:highlight>
              </a:rPr>
              <a:t>组合交叉（</a:t>
            </a:r>
            <a:r>
              <a:rPr lang="en-US" altLang="zh-CN" sz="1400" b="1" dirty="0">
                <a:highlight>
                  <a:srgbClr val="FFFF00"/>
                </a:highlight>
              </a:rPr>
              <a:t>crossover</a:t>
            </a:r>
            <a:r>
              <a:rPr lang="zh-CN" altLang="en-US" sz="1400" b="1" dirty="0">
                <a:highlight>
                  <a:srgbClr val="FFFF00"/>
                </a:highlight>
              </a:rPr>
              <a:t>）</a:t>
            </a:r>
            <a:r>
              <a:rPr lang="zh-CN" altLang="en-US" sz="1400" dirty="0">
                <a:highlight>
                  <a:srgbClr val="FFFF00"/>
                </a:highlight>
              </a:rPr>
              <a:t>和</a:t>
            </a:r>
            <a:r>
              <a:rPr lang="zh-CN" altLang="en-US" sz="1400" b="1" dirty="0">
                <a:highlight>
                  <a:srgbClr val="FFFF00"/>
                </a:highlight>
              </a:rPr>
              <a:t>变异（</a:t>
            </a:r>
            <a:r>
              <a:rPr lang="en-US" altLang="zh-CN" sz="1400" b="1" dirty="0">
                <a:highlight>
                  <a:srgbClr val="FFFF00"/>
                </a:highlight>
              </a:rPr>
              <a:t>mutation</a:t>
            </a:r>
            <a:r>
              <a:rPr lang="zh-CN" altLang="en-US" sz="1400" b="1" dirty="0">
                <a:highlight>
                  <a:srgbClr val="FFFF00"/>
                </a:highlight>
              </a:rPr>
              <a:t>）</a:t>
            </a:r>
            <a:r>
              <a:rPr lang="zh-CN" altLang="en-US" sz="1400" dirty="0">
                <a:highlight>
                  <a:srgbClr val="FFFF00"/>
                </a:highlight>
              </a:rPr>
              <a:t>，产生出代表新的解集的种群。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7B2EE15-7B8D-4AA8-81EC-B3953F8E84B4}"/>
              </a:ext>
            </a:extLst>
          </p:cNvPr>
          <p:cNvSpPr txBox="1"/>
          <p:nvPr/>
        </p:nvSpPr>
        <p:spPr>
          <a:xfrm>
            <a:off x="6600624" y="1089922"/>
            <a:ext cx="862618" cy="73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图解：</a:t>
            </a:r>
            <a:endParaRPr lang="en-US" altLang="zh-CN" b="0" i="0" dirty="0">
              <a:solidFill>
                <a:srgbClr val="FF0000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4DBD6E-9ADB-41B4-AAD7-D9E766AB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14339BA-2152-46AA-BC4C-EEF53A0B9AE4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FBBAF3E-51AB-4755-8D6A-E806E5E82466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1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三角形 17"/>
          <p:cNvSpPr/>
          <p:nvPr/>
        </p:nvSpPr>
        <p:spPr>
          <a:xfrm rot="14470085">
            <a:off x="4408260" y="2496532"/>
            <a:ext cx="360040" cy="31037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3270642">
            <a:off x="2105649" y="3859759"/>
            <a:ext cx="360040" cy="31037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59496" y="2649736"/>
            <a:ext cx="9073008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266234" y="2419178"/>
            <a:ext cx="2376264" cy="1829268"/>
          </a:xfrm>
          <a:prstGeom prst="parallelogram">
            <a:avLst>
              <a:gd name="adj" fmla="val 40677"/>
            </a:avLst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2070" y="2727325"/>
            <a:ext cx="3297555" cy="9883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defRPr sz="35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微软雅黑" panose="020B0503020204020204" pitchFamily="82" charset="2"/>
              </a:defRPr>
            </a:lvl1pPr>
          </a:lstStyle>
          <a:p>
            <a:pPr algn="ctr" defTabSz="813435">
              <a:defRPr/>
            </a:pPr>
            <a:r>
              <a:rPr lang="zh-CN" altLang="en-US" sz="4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r>
              <a:rPr lang="en-US" altLang="zh-CN" sz="4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4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887649" y="2727584"/>
            <a:ext cx="1133434" cy="9883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defRPr sz="35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82" charset="2"/>
                <a:ea typeface="微软雅黑" panose="020B0503020204020204" pitchFamily="82" charset="2"/>
              </a:defRPr>
            </a:lvl1pPr>
          </a:lstStyle>
          <a:p>
            <a:pPr algn="ctr"/>
            <a:r>
              <a:rPr lang="en-US" altLang="zh-CN" sz="4400" noProof="1">
                <a:solidFill>
                  <a:schemeClr val="bg1"/>
                </a:solidFill>
                <a:effectLst/>
              </a:rPr>
              <a:t>02</a:t>
            </a:r>
            <a:endParaRPr lang="zh-CN" altLang="en-US" sz="4400" noProof="1">
              <a:solidFill>
                <a:schemeClr val="bg1"/>
              </a:solidFill>
              <a:effectLst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DD4086D-A575-443B-96B7-4BDE2F48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D3F2B93-DBBF-4C83-A72C-3A720372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414" y="2859643"/>
            <a:ext cx="7229475" cy="34194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1135844" y="467383"/>
            <a:ext cx="5432736" cy="502702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just">
              <a:lnSpc>
                <a:spcPts val="32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问题介绍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2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E9F104-1498-404C-98EE-D90BF3AA3BDD}"/>
              </a:ext>
            </a:extLst>
          </p:cNvPr>
          <p:cNvSpPr txBox="1"/>
          <p:nvPr/>
        </p:nvSpPr>
        <p:spPr>
          <a:xfrm>
            <a:off x="739544" y="1062387"/>
            <a:ext cx="10814281" cy="170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从前在海岸边有一群扇贝在悠哉游哉地生活繁衍着。它们自然是衣食不愁，连房子也有了着落。它们担忧的只有一件事：每隔一段时间，总有一个人来挖走它们之中的一部分。当然啦，挖回去干什么这人类都知道。但扇贝们不知道的是，这人的家族图腾是</a:t>
            </a:r>
            <a:r>
              <a:rPr lang="en-US" altLang="zh-CN" dirty="0"/>
              <a:t>Firefox</a:t>
            </a:r>
            <a:r>
              <a:rPr lang="zh-CN" altLang="en-US" dirty="0"/>
              <a:t>的图标，所以他总是选择那些贝壳花纹长得比较不像</a:t>
            </a:r>
            <a:r>
              <a:rPr lang="en-US" altLang="zh-CN" dirty="0"/>
              <a:t>Firefox</a:t>
            </a:r>
            <a:r>
              <a:rPr lang="zh-CN" altLang="en-US" dirty="0"/>
              <a:t>图标的扇贝，这种状况持续了好几十万代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426C4D9-38CD-4AE7-8800-64D7C36E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BA5D85E-212D-4A8F-858A-BED54C9C7AE9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22D9AA5-2436-47C2-97C7-A5D04F36B5AF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2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62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67383"/>
            <a:ext cx="5432736" cy="502702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just">
              <a:lnSpc>
                <a:spcPts val="3200"/>
              </a:lnSpc>
              <a:spcAft>
                <a:spcPts val="600"/>
              </a:spcAft>
              <a:buClr>
                <a:srgbClr val="C00000"/>
              </a:buClr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Gene &amp; C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hromosome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2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E9F104-1498-404C-98EE-D90BF3AA3BDD}"/>
              </a:ext>
            </a:extLst>
          </p:cNvPr>
          <p:cNvSpPr txBox="1"/>
          <p:nvPr/>
        </p:nvSpPr>
        <p:spPr>
          <a:xfrm>
            <a:off x="739544" y="1185892"/>
            <a:ext cx="10814281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首先，生物个体长什么样子很大程度上是由染色体上的基因决定的。同样，如果我们把</a:t>
            </a:r>
            <a:r>
              <a:rPr lang="en-US" altLang="zh-CN" dirty="0"/>
              <a:t>100</a:t>
            </a:r>
            <a:r>
              <a:rPr lang="zh-CN" altLang="en-US" dirty="0"/>
              <a:t>个半透明三角形组成的东西看成一个生物个体的话，我们也可以说它的样子是由这些三角形的具体位置和颜色决定的。所以，</a:t>
            </a:r>
            <a:r>
              <a:rPr lang="zh-CN" altLang="en-US" dirty="0">
                <a:highlight>
                  <a:srgbClr val="FFFF00"/>
                </a:highlight>
              </a:rPr>
              <a:t>我们可以把一个一个的半透明三角形看作是个体的“基因”</a:t>
            </a:r>
            <a:r>
              <a:rPr lang="zh-CN" altLang="en-US" dirty="0"/>
              <a:t>。</a:t>
            </a:r>
            <a:r>
              <a:rPr lang="zh-CN" altLang="en-US" dirty="0">
                <a:highlight>
                  <a:srgbClr val="FFFF00"/>
                </a:highlight>
              </a:rPr>
              <a:t>而这</a:t>
            </a:r>
            <a:r>
              <a:rPr lang="en-US" altLang="zh-CN" dirty="0">
                <a:highlight>
                  <a:srgbClr val="FFFF00"/>
                </a:highlight>
              </a:rPr>
              <a:t>100</a:t>
            </a:r>
            <a:r>
              <a:rPr lang="zh-CN" altLang="en-US" dirty="0">
                <a:highlight>
                  <a:srgbClr val="FFFF00"/>
                </a:highlight>
              </a:rPr>
              <a:t>个基因就组成了每个个体的“染色体” 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</a:t>
            </a:r>
            <a:r>
              <a:rPr lang="zh-CN" altLang="en-US" dirty="0"/>
              <a:t>从下面的图可以大约看出来这些基因是怎么决定扇贝的样子的：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7A6A966-D491-4D5F-BCE8-E04D9F80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DDA0F95-1F59-4B9B-B394-D45437CB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163" y="3935726"/>
            <a:ext cx="7256245" cy="1546075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A67D0B60-E4DB-4AA5-ADF8-CBF7BCAB11AF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1982D8-FD4D-458D-850A-F05EFBB50E68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2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22D7270-EE4E-4EA1-9277-EA28EE730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44" y="3429000"/>
            <a:ext cx="3102259" cy="31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65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67383"/>
            <a:ext cx="5432736" cy="502702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just">
              <a:lnSpc>
                <a:spcPts val="3200"/>
              </a:lnSpc>
              <a:spcAft>
                <a:spcPts val="600"/>
              </a:spcAft>
              <a:buClr>
                <a:srgbClr val="C00000"/>
              </a:buClr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Crossover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2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FFFBB3-E1C8-4012-BA2E-26FCF9E56E0A}"/>
              </a:ext>
            </a:extLst>
          </p:cNvPr>
          <p:cNvSpPr txBox="1"/>
          <p:nvPr/>
        </p:nvSpPr>
        <p:spPr>
          <a:xfrm>
            <a:off x="1135844" y="1076742"/>
            <a:ext cx="1010365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然后，扇贝们除了生活，当然还要繁衍后代。生物界中的繁衍无非就是父母的</a:t>
            </a:r>
            <a:r>
              <a:rPr lang="zh-CN" altLang="en-US" dirty="0">
                <a:highlight>
                  <a:srgbClr val="FFFF00"/>
                </a:highlight>
              </a:rPr>
              <a:t>基因组合产生新的个体</a:t>
            </a:r>
            <a:r>
              <a:rPr lang="zh-CN" altLang="en-US" dirty="0"/>
              <a:t>，而在这个程序里边我们当然也这么办：选择两个原有的扇贝，然后从这两个扇贝的染色体中随机选取一共</a:t>
            </a:r>
            <a:r>
              <a:rPr lang="en-US" altLang="zh-CN" dirty="0"/>
              <a:t>100</a:t>
            </a:r>
            <a:r>
              <a:rPr lang="zh-CN" altLang="en-US" dirty="0"/>
              <a:t>个基因组成新个体的染色体。如图所示：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F5B811D-0F1B-4328-9631-02AF0816A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2" t="3396" r="15712" b="3845"/>
          <a:stretch/>
        </p:blipFill>
        <p:spPr>
          <a:xfrm>
            <a:off x="3259567" y="2420471"/>
            <a:ext cx="5351033" cy="4077148"/>
          </a:xfrm>
          <a:prstGeom prst="rect">
            <a:avLst/>
          </a:prstGeom>
        </p:spPr>
      </p:pic>
      <p:sp>
        <p:nvSpPr>
          <p:cNvPr id="42" name="灯片编号占位符 41">
            <a:extLst>
              <a:ext uri="{FF2B5EF4-FFF2-40B4-BE49-F238E27FC236}">
                <a16:creationId xmlns:a16="http://schemas.microsoft.com/office/drawing/2014/main" id="{39004399-AAAF-45BD-8D0F-7822FF7F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4372289-CF18-41AB-8AD0-8489E6AE44CC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8036B8-A124-43A4-A50E-46281BC19109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2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429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135844" y="457124"/>
            <a:ext cx="5432736" cy="52322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  <a:miter lim="800000"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2800" b="1" i="0" dirty="0">
                <a:solidFill>
                  <a:srgbClr val="333333"/>
                </a:solidFill>
                <a:effectLst/>
                <a:latin typeface="AvertaStd-semibold"/>
              </a:rPr>
              <a:t>Mutation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70" y="103245"/>
            <a:ext cx="2206258" cy="12131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rgbClr val="00674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7023" y="46087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2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4369F6-0F21-413F-9428-0CE2171D990B}"/>
              </a:ext>
            </a:extLst>
          </p:cNvPr>
          <p:cNvSpPr txBox="1"/>
          <p:nvPr/>
        </p:nvSpPr>
        <p:spPr>
          <a:xfrm>
            <a:off x="1002917" y="1316425"/>
            <a:ext cx="9854136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为了产生新的基因，使基因的种类更多样化，在组合的时候，新的扇贝的基因有一定的概率发生</a:t>
            </a:r>
            <a:r>
              <a:rPr lang="zh-CN" altLang="en-US" dirty="0">
                <a:highlight>
                  <a:srgbClr val="FFFF00"/>
                </a:highlight>
              </a:rPr>
              <a:t>变异</a:t>
            </a:r>
            <a:r>
              <a:rPr lang="zh-CN" altLang="en-US" dirty="0"/>
              <a:t>。</a:t>
            </a:r>
            <a:r>
              <a:rPr lang="zh-CN" altLang="en-US" dirty="0">
                <a:highlight>
                  <a:srgbClr val="FFFF00"/>
                </a:highlight>
              </a:rPr>
              <a:t>也就是说，其中的一个透明三角形的位置或者颜色会随机改变</a:t>
            </a:r>
            <a:r>
              <a:rPr lang="zh-CN" altLang="en-US" dirty="0"/>
              <a:t>，如图：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CCBF4B-2A6F-49F5-828D-6A4324E16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944" y="2675740"/>
            <a:ext cx="4086225" cy="1228725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BB21227-A00A-4D87-A176-0724B60D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0EAE51E-3070-47D3-82BF-574B3A0D5967}"/>
              </a:ext>
            </a:extLst>
          </p:cNvPr>
          <p:cNvSpPr/>
          <p:nvPr/>
        </p:nvSpPr>
        <p:spPr>
          <a:xfrm>
            <a:off x="476172" y="465295"/>
            <a:ext cx="526745" cy="526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kern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AF85E2-3E8F-4DCA-8351-1093F639C4CD}"/>
              </a:ext>
            </a:extLst>
          </p:cNvPr>
          <p:cNvSpPr txBox="1"/>
          <p:nvPr/>
        </p:nvSpPr>
        <p:spPr>
          <a:xfrm>
            <a:off x="547023" y="4571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2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21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10.51968503937,&quot;width&quot;:3474.422047244094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1010</Words>
  <Application>Microsoft Office PowerPoint</Application>
  <PresentationFormat>宽屏</PresentationFormat>
  <Paragraphs>148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-apple-system</vt:lpstr>
      <vt:lpstr>AvertaStd-semibold</vt:lpstr>
      <vt:lpstr>黑体</vt:lpstr>
      <vt:lpstr>楷体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学校2019年工作情况汇报</dc:title>
  <dc:creator>briilar</dc:creator>
  <cp:lastModifiedBy>zhang xinglong</cp:lastModifiedBy>
  <cp:revision>1123</cp:revision>
  <cp:lastPrinted>2020-12-06T12:12:00Z</cp:lastPrinted>
  <dcterms:created xsi:type="dcterms:W3CDTF">2020-12-06T12:12:00Z</dcterms:created>
  <dcterms:modified xsi:type="dcterms:W3CDTF">2021-06-07T11:56:38Z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